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5" r:id="rId7"/>
    <p:sldId id="266" r:id="rId8"/>
    <p:sldId id="264" r:id="rId9"/>
    <p:sldId id="257" r:id="rId10"/>
  </p:sldIdLst>
  <p:sldSz cx="9144000" cy="6858000" type="screen4x3"/>
  <p:notesSz cx="6799263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180-4121-4D54-9AA2-DE3F3122AC1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A3C-D1FA-4903-9B67-BD07E3019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9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180-4121-4D54-9AA2-DE3F3122AC1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A3C-D1FA-4903-9B67-BD07E3019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3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180-4121-4D54-9AA2-DE3F3122AC1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A3C-D1FA-4903-9B67-BD07E3019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0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180-4121-4D54-9AA2-DE3F3122AC1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A3C-D1FA-4903-9B67-BD07E3019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1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180-4121-4D54-9AA2-DE3F3122AC1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A3C-D1FA-4903-9B67-BD07E3019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180-4121-4D54-9AA2-DE3F3122AC1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A3C-D1FA-4903-9B67-BD07E3019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5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180-4121-4D54-9AA2-DE3F3122AC1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A3C-D1FA-4903-9B67-BD07E3019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9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180-4121-4D54-9AA2-DE3F3122AC1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A3C-D1FA-4903-9B67-BD07E3019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8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180-4121-4D54-9AA2-DE3F3122AC1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A3C-D1FA-4903-9B67-BD07E3019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9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180-4121-4D54-9AA2-DE3F3122AC1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A3C-D1FA-4903-9B67-BD07E3019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1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E180-4121-4D54-9AA2-DE3F3122AC1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A3C-D1FA-4903-9B67-BD07E3019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4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E180-4121-4D54-9AA2-DE3F3122AC10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D4A3C-D1FA-4903-9B67-BD07E3019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8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5.w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3.jpeg"/><Relationship Id="rId7" Type="http://schemas.openxmlformats.org/officeDocument/2006/relationships/image" Target="../media/image22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3.wdp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1701908"/>
            <a:ext cx="9144000" cy="2752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" name="Picture 7" descr="ЦБ_лев_сер_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7963"/>
            <a:ext cx="3725863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4105275"/>
            <a:ext cx="9144000" cy="2752725"/>
          </a:xfrm>
          <a:prstGeom prst="rect">
            <a:avLst/>
          </a:prstGeom>
          <a:solidFill>
            <a:srgbClr val="77777A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 bwMode="auto">
          <a:xfrm>
            <a:off x="157163" y="5803900"/>
            <a:ext cx="4933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itle 10"/>
          <p:cNvSpPr txBox="1">
            <a:spLocks/>
          </p:cNvSpPr>
          <p:nvPr/>
        </p:nvSpPr>
        <p:spPr bwMode="auto">
          <a:xfrm>
            <a:off x="4953000" y="4362450"/>
            <a:ext cx="419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Деньги</a:t>
            </a:r>
            <a:r>
              <a:rPr kumimoji="0" lang="ru-RU" alt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по-настоящему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400" kern="0" baseline="0" dirty="0" smtClean="0">
              <a:solidFill>
                <a:srgbClr val="FFFFFF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kern="0" baseline="0" dirty="0" smtClean="0">
                <a:solidFill>
                  <a:srgbClr val="FFFFFF"/>
                </a:solidFill>
                <a:latin typeface="Arial"/>
              </a:rPr>
              <a:t>Как</a:t>
            </a:r>
            <a:r>
              <a:rPr lang="ru-RU" altLang="ru-RU" sz="2400" kern="0" dirty="0" smtClean="0">
                <a:solidFill>
                  <a:srgbClr val="FFFFFF"/>
                </a:solidFill>
                <a:latin typeface="Arial"/>
              </a:rPr>
              <a:t> проверить подлинность пятитысячной купюры</a:t>
            </a:r>
            <a:endParaRPr kumimoji="0" lang="en-US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1681758"/>
            <a:ext cx="9144000" cy="1369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1518956" y="2251180"/>
            <a:ext cx="6221396" cy="1033804"/>
            <a:chOff x="2218863" y="2251180"/>
            <a:chExt cx="6221396" cy="103380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218863" y="2251180"/>
              <a:ext cx="4714191" cy="1033804"/>
              <a:chOff x="2218863" y="2204326"/>
              <a:chExt cx="4714191" cy="1033804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08056">
                <a:off x="4816113" y="2234964"/>
                <a:ext cx="2116941" cy="93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08056">
                <a:off x="2218863" y="2204326"/>
                <a:ext cx="2116941" cy="93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08056">
                <a:off x="3513531" y="2259243"/>
                <a:ext cx="2116941" cy="93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08056">
                <a:off x="4816113" y="2303756"/>
                <a:ext cx="2116941" cy="93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08056">
              <a:off x="6323318" y="2350609"/>
              <a:ext cx="2116941" cy="93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18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07504" y="836712"/>
            <a:ext cx="8930080" cy="5904656"/>
          </a:xfrm>
          <a:prstGeom prst="rect">
            <a:avLst/>
          </a:prstGeom>
          <a:pattFill prst="trellis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82005" y="5122118"/>
            <a:ext cx="8955579" cy="1619250"/>
            <a:chOff x="82005" y="5122118"/>
            <a:chExt cx="8955579" cy="1619250"/>
          </a:xfrm>
        </p:grpSpPr>
        <p:pic>
          <p:nvPicPr>
            <p:cNvPr id="38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8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6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37"/>
            <a:stretch/>
          </p:blipFill>
          <p:spPr bwMode="auto">
            <a:xfrm>
              <a:off x="7872686" y="5122118"/>
              <a:ext cx="1164898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Vitkovskaya_YO\Pictures\317300_s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4" r="17145"/>
          <a:stretch/>
        </p:blipFill>
        <p:spPr bwMode="auto">
          <a:xfrm>
            <a:off x="227012" y="908719"/>
            <a:ext cx="4056956" cy="3558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33425"/>
            <a:ext cx="9144000" cy="0"/>
          </a:xfrm>
          <a:prstGeom prst="line">
            <a:avLst/>
          </a:prstGeom>
          <a:noFill/>
          <a:ln w="19050">
            <a:solidFill>
              <a:srgbClr val="7777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03275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8575104" y="55563"/>
            <a:ext cx="533400" cy="72231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8682484" y="1873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marL="20653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5225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29797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4369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35496" y="63500"/>
            <a:ext cx="1951037" cy="7223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8" name="Picture 47" descr="ЦБ_лев_бе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63"/>
            <a:ext cx="16510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60908" y="144462"/>
            <a:ext cx="6214196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kern="0" noProof="0" dirty="0" smtClean="0">
                <a:solidFill>
                  <a:srgbClr val="808080"/>
                </a:solidFill>
                <a:latin typeface="Arial"/>
              </a:rPr>
              <a:t>Статистика</a:t>
            </a:r>
            <a:r>
              <a:rPr lang="en-US" altLang="ru-RU" sz="2800" kern="0" noProof="0" dirty="0" smtClean="0">
                <a:solidFill>
                  <a:srgbClr val="808080"/>
                </a:solidFill>
                <a:latin typeface="Arial"/>
              </a:rPr>
              <a:t>. I</a:t>
            </a:r>
            <a:r>
              <a:rPr lang="ru-RU" altLang="ru-RU" sz="2800" kern="0" noProof="0" dirty="0" smtClean="0">
                <a:solidFill>
                  <a:srgbClr val="808080"/>
                </a:solidFill>
                <a:latin typeface="Arial"/>
              </a:rPr>
              <a:t> полугодие 2015 года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343375" y="1165769"/>
            <a:ext cx="4264471" cy="2808312"/>
            <a:chOff x="4463369" y="944184"/>
            <a:chExt cx="4608512" cy="331236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463369" y="944184"/>
              <a:ext cx="4608512" cy="3312367"/>
            </a:xfrm>
            <a:prstGeom prst="rect">
              <a:avLst/>
            </a:prstGeom>
            <a:pattFill prst="zigZ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74233" y="1326672"/>
              <a:ext cx="1224136" cy="60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37 255</a:t>
              </a:r>
              <a:endPara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321802" y="1326672"/>
              <a:ext cx="2585048" cy="689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выявлено поддельных </a:t>
              </a:r>
            </a:p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денежных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знаков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7507" y="2254715"/>
              <a:ext cx="945267" cy="36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 них </a:t>
              </a: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4127" y="3468998"/>
              <a:ext cx="2260183" cy="54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2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23 441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штуки)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76359" y="2637920"/>
              <a:ext cx="717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⅔</a:t>
              </a:r>
              <a:endPara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986485" y="2709997"/>
              <a:ext cx="1231427" cy="4001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ru-RU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ЦФО</a:t>
              </a:r>
              <a:r>
                <a:rPr lang="en-US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–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906131" y="2818873"/>
              <a:ext cx="1078180" cy="338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подделок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66824" y="4515662"/>
            <a:ext cx="8574980" cy="1656184"/>
            <a:chOff x="424008" y="3501008"/>
            <a:chExt cx="8463954" cy="165618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24008" y="3501008"/>
              <a:ext cx="8463954" cy="1656184"/>
            </a:xfrm>
            <a:prstGeom prst="rect">
              <a:avLst/>
            </a:prstGeom>
            <a:pattFill prst="zigZag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2473" y="3754267"/>
              <a:ext cx="1485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28 563</a:t>
              </a:r>
              <a:endPara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84034" y="3846600"/>
              <a:ext cx="3848169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поддельных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ПЯТИТЫСЯЧНЫХ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купюр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67651" y="4509120"/>
              <a:ext cx="11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ЭТОМ</a:t>
              </a:r>
              <a:endPara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08558" y="4386009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7 469</a:t>
              </a:r>
              <a:endPara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803077" y="4478342"/>
              <a:ext cx="4276107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поддельных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ТЫСЯЧЕРУБЛЕВЫХ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банкнот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84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07504" y="836712"/>
            <a:ext cx="8930080" cy="5904656"/>
          </a:xfrm>
          <a:prstGeom prst="rect">
            <a:avLst/>
          </a:prstGeom>
          <a:pattFill prst="trellis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82005" y="5122118"/>
            <a:ext cx="8955579" cy="1619250"/>
            <a:chOff x="82005" y="5122118"/>
            <a:chExt cx="8955579" cy="1619250"/>
          </a:xfrm>
        </p:grpSpPr>
        <p:pic>
          <p:nvPicPr>
            <p:cNvPr id="22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8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6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37"/>
            <a:stretch/>
          </p:blipFill>
          <p:spPr bwMode="auto">
            <a:xfrm>
              <a:off x="7872686" y="5122118"/>
              <a:ext cx="1164898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33425"/>
            <a:ext cx="9144000" cy="0"/>
          </a:xfrm>
          <a:prstGeom prst="line">
            <a:avLst/>
          </a:prstGeom>
          <a:noFill/>
          <a:ln w="19050">
            <a:solidFill>
              <a:srgbClr val="7777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03275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8575104" y="55563"/>
            <a:ext cx="533400" cy="72231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8681396" y="18732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marL="20653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5225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29797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4369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kern="0" noProof="0" dirty="0">
                <a:solidFill>
                  <a:srgbClr val="FFFFFF"/>
                </a:solidFill>
              </a:rPr>
              <a:t>3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35496" y="63500"/>
            <a:ext cx="1951037" cy="7223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8" name="Picture 47" descr="ЦБ_лев_бе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63"/>
            <a:ext cx="16510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491879" y="2272225"/>
            <a:ext cx="5112569" cy="3630301"/>
            <a:chOff x="1403648" y="1988840"/>
            <a:chExt cx="5112569" cy="363030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403649" y="2378782"/>
              <a:ext cx="5112568" cy="3240359"/>
            </a:xfrm>
            <a:prstGeom prst="rect">
              <a:avLst/>
            </a:prstGeom>
            <a:pattFill prst="zigZag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871699" y="2705014"/>
              <a:ext cx="464451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Blip>
                  <a:blip r:embed="rId4"/>
                </a:buBlip>
              </a:pP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РАЗМЕНИВАТЬ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купюры 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сомнительных 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местах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ru-RU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Blip>
                  <a:blip r:embed="rId4"/>
                </a:buBlip>
              </a:pP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получив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банкноты, </a:t>
              </a:r>
              <a:endPara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ПРОВЕРЯТЬ</a:t>
              </a: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их на </a:t>
              </a:r>
              <a:r>
                <a:rPr lang="ru-RU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ПОДЛИННОСТЬ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403648" y="1988840"/>
              <a:ext cx="5112568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ГЛАВНЫЕ ПРАВИЛА</a:t>
              </a:r>
              <a:endPara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779912" y="144462"/>
            <a:ext cx="4795192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kern="0" noProof="0" dirty="0" smtClean="0">
                <a:solidFill>
                  <a:srgbClr val="808080"/>
                </a:solidFill>
                <a:latin typeface="Arial"/>
              </a:rPr>
              <a:t>Правила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052736"/>
            <a:ext cx="828586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не стать жертвой мошенников, надо соблюдать несложные правила в пользовании наличными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деньгами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20970606">
            <a:off x="68188" y="2967816"/>
            <a:ext cx="3279817" cy="1050145"/>
            <a:chOff x="95134" y="5241868"/>
            <a:chExt cx="3448583" cy="116538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08056">
              <a:off x="95134" y="5241868"/>
              <a:ext cx="2116941" cy="93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08056">
              <a:off x="703741" y="5385885"/>
              <a:ext cx="2116941" cy="93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08056">
              <a:off x="1426776" y="5472878"/>
              <a:ext cx="2116941" cy="934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49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7504" y="836712"/>
            <a:ext cx="8930080" cy="5904656"/>
          </a:xfrm>
          <a:prstGeom prst="rect">
            <a:avLst/>
          </a:prstGeom>
          <a:pattFill prst="trellis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82005" y="5122118"/>
            <a:ext cx="8955579" cy="1619250"/>
            <a:chOff x="82005" y="5122118"/>
            <a:chExt cx="8955579" cy="1619250"/>
          </a:xfrm>
        </p:grpSpPr>
        <p:pic>
          <p:nvPicPr>
            <p:cNvPr id="24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8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6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37"/>
            <a:stretch/>
          </p:blipFill>
          <p:spPr bwMode="auto">
            <a:xfrm>
              <a:off x="7872686" y="5122118"/>
              <a:ext cx="1164898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467544" y="2564904"/>
            <a:ext cx="2371080" cy="2232248"/>
          </a:xfrm>
          <a:prstGeom prst="rect">
            <a:avLst/>
          </a:prstGeom>
          <a:pattFill prst="zigZ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водяные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защитная нить 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защитные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волокна,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микроперфорация,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оптически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переменная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краска,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скрытые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изображения и полосы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29906" y="2564904"/>
            <a:ext cx="2381326" cy="2232248"/>
          </a:xfrm>
          <a:prstGeom prst="rect">
            <a:avLst/>
          </a:prstGeom>
          <a:pattFill prst="zigZ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рельефные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тиснения,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метки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 с ослабленным зрением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2564904"/>
            <a:ext cx="2371080" cy="2232248"/>
          </a:xfrm>
          <a:prstGeom prst="rect">
            <a:avLst/>
          </a:prstGeom>
          <a:pattFill prst="zigZ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графические микроэлементы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буквенные микро-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тексты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33425"/>
            <a:ext cx="9144000" cy="0"/>
          </a:xfrm>
          <a:prstGeom prst="line">
            <a:avLst/>
          </a:prstGeom>
          <a:noFill/>
          <a:ln w="19050">
            <a:solidFill>
              <a:srgbClr val="7777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03275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8575104" y="55563"/>
            <a:ext cx="533400" cy="72231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8681396" y="18732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marL="20653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5225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29797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4369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kern="0" noProof="0" dirty="0">
                <a:solidFill>
                  <a:srgbClr val="FFFFFF"/>
                </a:solidFill>
              </a:rPr>
              <a:t>4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35496" y="63500"/>
            <a:ext cx="1951037" cy="7223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8" name="Picture 47" descr="ЦБ_лев_бе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63"/>
            <a:ext cx="16510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6360" y="980728"/>
            <a:ext cx="331236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ПОДЛИННОСТИ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556792"/>
            <a:ext cx="2371080" cy="7920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Визуальные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93590" y="1556792"/>
            <a:ext cx="2371080" cy="7920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Видимые с помощью лупы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1556792"/>
            <a:ext cx="2371080" cy="7920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ощупь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55776" y="52387"/>
            <a:ext cx="4795192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kern="0" noProof="0" dirty="0" smtClean="0">
                <a:solidFill>
                  <a:srgbClr val="808080"/>
                </a:solidFill>
                <a:latin typeface="Arial"/>
              </a:rPr>
              <a:t>Признаки подлинности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86376" y="5157192"/>
            <a:ext cx="8188728" cy="1219021"/>
            <a:chOff x="386376" y="5517232"/>
            <a:chExt cx="8188728" cy="121902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7544" y="5517232"/>
              <a:ext cx="8107560" cy="121902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699792" y="5517232"/>
              <a:ext cx="551870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6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</a:t>
              </a:r>
              <a:r>
                <a:rPr lang="ru-RU" sz="16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надежного определения подлинности банкнот стоит проверить не меньше </a:t>
              </a:r>
              <a:r>
                <a:rPr lang="ru-RU" sz="16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ru-RU" sz="16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признаков, желательно из разных </a:t>
              </a:r>
              <a:r>
                <a:rPr lang="ru-RU" sz="16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групп!</a:t>
              </a:r>
              <a:endParaRPr lang="ru-RU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386376" y="5677141"/>
              <a:ext cx="2230095" cy="908719"/>
              <a:chOff x="432252" y="5766636"/>
              <a:chExt cx="2374111" cy="1052736"/>
            </a:xfrm>
          </p:grpSpPr>
          <p:pic>
            <p:nvPicPr>
              <p:cNvPr id="4098" name="Picture 2" descr="C:\Program Files\Microsoft Office 2010\MEDIA\CAGCAT10\j0229389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lum bright="20000" contrast="-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04352">
                <a:off x="432252" y="5766636"/>
                <a:ext cx="2374111" cy="1052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Прямоугольник 16"/>
              <p:cNvSpPr/>
              <p:nvPr/>
            </p:nvSpPr>
            <p:spPr>
              <a:xfrm rot="20530502">
                <a:off x="809277" y="5944920"/>
                <a:ext cx="1652256" cy="713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C0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ru-RU" sz="1400" b="1" dirty="0" smtClean="0">
                    <a:solidFill>
                      <a:srgbClr val="C00000"/>
                    </a:solidFill>
                    <a:latin typeface="Bookman Old Style" panose="02050604050505020204" pitchFamily="18" charset="0"/>
                  </a:rPr>
                  <a:t>Не </a:t>
                </a:r>
                <a:r>
                  <a:rPr lang="ru-RU" sz="1400" b="1" dirty="0">
                    <a:solidFill>
                      <a:srgbClr val="C00000"/>
                    </a:solidFill>
                    <a:latin typeface="Bookman Old Style" panose="02050604050505020204" pitchFamily="18" charset="0"/>
                  </a:rPr>
                  <a:t>меньше </a:t>
                </a:r>
                <a:endParaRPr lang="ru-RU" sz="1400" b="1" dirty="0" smtClean="0">
                  <a:solidFill>
                    <a:srgbClr val="C00000"/>
                  </a:solidFill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ru-RU" sz="2000" b="1" dirty="0" smtClean="0">
                    <a:solidFill>
                      <a:srgbClr val="C00000"/>
                    </a:solidFill>
                    <a:latin typeface="Bookman Old Style" panose="02050604050505020204" pitchFamily="18" charset="0"/>
                  </a:rPr>
                  <a:t>3</a:t>
                </a:r>
                <a:r>
                  <a:rPr lang="ru-RU" b="1" dirty="0" smtClean="0">
                    <a:solidFill>
                      <a:srgbClr val="C00000"/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ru-RU" sz="1400" b="1" dirty="0" smtClean="0">
                    <a:solidFill>
                      <a:srgbClr val="C00000"/>
                    </a:solidFill>
                    <a:latin typeface="Bookman Old Style" panose="02050604050505020204" pitchFamily="18" charset="0"/>
                  </a:rPr>
                  <a:t>признаков</a:t>
                </a:r>
                <a:r>
                  <a:rPr lang="ru-RU" b="1" dirty="0" smtClean="0">
                    <a:solidFill>
                      <a:srgbClr val="C00000"/>
                    </a:solidFill>
                    <a:latin typeface="Bookman Old Style" panose="02050604050505020204" pitchFamily="18" charset="0"/>
                  </a:rPr>
                  <a:t>!</a:t>
                </a:r>
                <a:endParaRPr lang="ru-RU" b="1" dirty="0">
                  <a:solidFill>
                    <a:srgbClr val="C00000"/>
                  </a:solidFill>
                  <a:latin typeface="Bookman Old Style" panose="02050604050505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9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118763" y="813123"/>
            <a:ext cx="8930080" cy="5904656"/>
          </a:xfrm>
          <a:prstGeom prst="rect">
            <a:avLst/>
          </a:prstGeom>
          <a:pattFill prst="trellis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94754" y="3722028"/>
            <a:ext cx="8955579" cy="1619250"/>
            <a:chOff x="82005" y="5122118"/>
            <a:chExt cx="8955579" cy="1619250"/>
          </a:xfrm>
        </p:grpSpPr>
        <p:pic>
          <p:nvPicPr>
            <p:cNvPr id="60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8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6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37"/>
            <a:stretch/>
          </p:blipFill>
          <p:spPr bwMode="auto">
            <a:xfrm>
              <a:off x="7872686" y="5122118"/>
              <a:ext cx="1164898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33425"/>
            <a:ext cx="9144000" cy="0"/>
          </a:xfrm>
          <a:prstGeom prst="line">
            <a:avLst/>
          </a:prstGeom>
          <a:noFill/>
          <a:ln w="19050">
            <a:solidFill>
              <a:srgbClr val="7777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03275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8575104" y="55563"/>
            <a:ext cx="533400" cy="72231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8681396" y="18732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marL="20653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5225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29797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4369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kern="0" noProof="0" dirty="0">
                <a:solidFill>
                  <a:srgbClr val="FFFFFF"/>
                </a:solidFill>
              </a:rPr>
              <a:t>5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35496" y="63500"/>
            <a:ext cx="1951037" cy="7223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8" name="Picture 47" descr="ЦБ_лев_бе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63"/>
            <a:ext cx="16510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6176" y="836712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ОБРАЗЦА 1997 ГОДА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МОДИФИКАЦИЯ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ГОДА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620688"/>
            <a:ext cx="2988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5000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53072" y="144462"/>
            <a:ext cx="6451376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kern="0" noProof="0" dirty="0" smtClean="0">
                <a:solidFill>
                  <a:srgbClr val="808080"/>
                </a:solidFill>
                <a:latin typeface="Arial"/>
              </a:rPr>
              <a:t>Признаки подлинности. </a:t>
            </a:r>
            <a:r>
              <a:rPr lang="ru-RU" altLang="ru-RU" sz="2000" kern="0" dirty="0" smtClean="0">
                <a:solidFill>
                  <a:srgbClr val="808080"/>
                </a:solidFill>
                <a:latin typeface="Arial"/>
              </a:rPr>
              <a:t>Визуальные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61658" y="1836602"/>
            <a:ext cx="8697832" cy="1664406"/>
            <a:chOff x="305673" y="1694117"/>
            <a:chExt cx="5963044" cy="166440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05673" y="1694117"/>
              <a:ext cx="5963044" cy="1664406"/>
              <a:chOff x="305673" y="1694117"/>
              <a:chExt cx="5963044" cy="166440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05673" y="1694117"/>
                <a:ext cx="5963044" cy="1664406"/>
              </a:xfrm>
              <a:prstGeom prst="rect">
                <a:avLst/>
              </a:prstGeom>
              <a:pattFill prst="zigZag">
                <a:fgClr>
                  <a:schemeClr val="accent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4940" y="1756719"/>
                <a:ext cx="578926" cy="66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7492" y="2514645"/>
                <a:ext cx="738879" cy="65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Прямоугольник 10"/>
            <p:cNvSpPr/>
            <p:nvPr/>
          </p:nvSpPr>
          <p:spPr>
            <a:xfrm>
              <a:off x="1230879" y="1702339"/>
              <a:ext cx="40731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ГЕРБ ГОРОДА</a:t>
              </a:r>
            </a:p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банкноте 1997 года он выполнен специальной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малиновой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краской, при наклоне купюры меняющей цвет на зеленый. На «переизданной» банкноте 2010 года герб Хабаровска исполнен сразу в зеленом цвете и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если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смотреть на герб прямо, на нем в середине отчетливо видна блестящая яркая полоса, которая смещается вверх или вниз, если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менять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угол зрения.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79512" y="3570391"/>
            <a:ext cx="8697832" cy="1874833"/>
            <a:chOff x="322534" y="3880501"/>
            <a:chExt cx="10056863" cy="264319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22534" y="3880501"/>
              <a:ext cx="10056863" cy="1492715"/>
            </a:xfrm>
            <a:prstGeom prst="rect">
              <a:avLst/>
            </a:prstGeom>
            <a:pattFill prst="zigZag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1181" y="3933055"/>
              <a:ext cx="405607" cy="193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862280" y="3933055"/>
              <a:ext cx="7455592" cy="2590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ВШИТАЯ ЗАЩИТНАЯ НИТЬ</a:t>
              </a:r>
            </a:p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купюре образца 1997 года она имеет выходы в виде пунктира на ее оборотной стороне. На банкноте образца 2010 года защитная нить более широкая, и ее фрагмент выходит на поверхность с лицевой стороны в окне фигурной формы. </a:t>
              </a:r>
            </a:p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На защитных нитях обеих купюр видны повторяющиеся изображения числа «5000».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банкноте образца 1997 года эти цифры всегда ровные, независимо от угла зрения, а на модифицированной купюре при наклоне они начинают смещаться относительно друг друга.</a:t>
              </a:r>
            </a:p>
            <a:p>
              <a:endPara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35496" y="636273"/>
            <a:ext cx="2988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5000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907704" y="83671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/>
          <a:stretch/>
        </p:blipFill>
        <p:spPr bwMode="auto">
          <a:xfrm>
            <a:off x="539552" y="1929317"/>
            <a:ext cx="790045" cy="82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r="1770"/>
          <a:stretch/>
        </p:blipFill>
        <p:spPr bwMode="auto">
          <a:xfrm>
            <a:off x="395536" y="2875600"/>
            <a:ext cx="998857" cy="43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94" y="3637062"/>
            <a:ext cx="427420" cy="145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4" y="3637062"/>
            <a:ext cx="388921" cy="142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06013" y="5148016"/>
            <a:ext cx="8955579" cy="1619250"/>
            <a:chOff x="82005" y="5122118"/>
            <a:chExt cx="8955579" cy="1619250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82005" y="5122118"/>
              <a:ext cx="8955579" cy="1619250"/>
              <a:chOff x="82005" y="5122118"/>
              <a:chExt cx="8955579" cy="1619250"/>
            </a:xfrm>
          </p:grpSpPr>
          <p:pic>
            <p:nvPicPr>
              <p:cNvPr id="54" name="Picture 2" descr="C:\Users\Vitkovskaya_YO\Pictures\STWW1CAMG95IACAXUMR96CAIXH1GECABMJX5BCA3BKPGYCAP3T8RKCABG77JJCAXYJ9YMCAL2OR61CAQIH0WDCABW48S5CAOLIEARCA5QNUKECAVT54TICASCIE0MCA8PYPDJCAIL9Z8XCAN1EJOT.jpe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2805" y="5122118"/>
                <a:ext cx="2590800" cy="1619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C:\Users\Vitkovskaya_YO\Pictures\STWW1CAMG95IACAXUMR96CAIXH1GECABMJX5BCA3BKPGYCAP3T8RKCABG77JJCAXYJ9YMCAL2OR61CAQIH0WDCABW48S5CAOLIEARCA5QNUKECAVT54TICASCIE0MCA8PYPDJCAIL9Z8XCAN1EJOT.jpe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05" y="5122118"/>
                <a:ext cx="2590800" cy="1619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C:\Users\Vitkovskaya_YO\Pictures\STWW1CAMG95IACAXUMR96CAIXH1GECABMJX5BCA3BKPGYCAP3T8RKCABG77JJCAXYJ9YMCAL2OR61CAQIH0WDCABW48S5CAOLIEARCA5QNUKECAVT54TICASCIE0MCA8PYPDJCAIL9Z8XCAN1EJOT.jpe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605" y="5122118"/>
                <a:ext cx="2590800" cy="1619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C:\Users\Vitkovskaya_YO\Pictures\STWW1CAMG95IACAXUMR96CAIXH1GECABMJX5BCA3BKPGYCAP3T8RKCABG77JJCAXYJ9YMCAL2OR61CAQIH0WDCABW48S5CAOLIEARCA5QNUKECAVT54TICASCIE0MCA8PYPDJCAIL9Z8XCAN1EJOT.jpe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037"/>
              <a:stretch/>
            </p:blipFill>
            <p:spPr bwMode="auto">
              <a:xfrm>
                <a:off x="7872686" y="5122118"/>
                <a:ext cx="1164898" cy="1619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Прямоугольник 22"/>
            <p:cNvSpPr/>
            <p:nvPr/>
          </p:nvSpPr>
          <p:spPr>
            <a:xfrm>
              <a:off x="190524" y="5162103"/>
              <a:ext cx="8668965" cy="1507257"/>
            </a:xfrm>
            <a:prstGeom prst="rect">
              <a:avLst/>
            </a:prstGeom>
            <a:pattFill prst="zigZag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14" y="3649279"/>
            <a:ext cx="35401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1529989" y="5253436"/>
            <a:ext cx="6139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МИКРОПЕРФОРАЦИЯ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лазером в виде числа «5000» и располагается ниже герба города. Микроперфорация становится видна только на просвет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неощутима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ощупь. </a:t>
            </a:r>
          </a:p>
          <a:p>
            <a:endParaRPr lang="ru-R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2" y="5284687"/>
            <a:ext cx="71278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826" y="5262316"/>
            <a:ext cx="71913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9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107504" y="836712"/>
            <a:ext cx="8930080" cy="5904656"/>
          </a:xfrm>
          <a:prstGeom prst="rect">
            <a:avLst/>
          </a:prstGeom>
          <a:pattFill prst="trellis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33425"/>
            <a:ext cx="9144000" cy="0"/>
          </a:xfrm>
          <a:prstGeom prst="line">
            <a:avLst/>
          </a:prstGeom>
          <a:noFill/>
          <a:ln w="19050">
            <a:solidFill>
              <a:srgbClr val="7777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03275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8575104" y="55563"/>
            <a:ext cx="533400" cy="72231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8681396" y="18732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marL="20653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5225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29797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4369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kern="0" dirty="0">
                <a:solidFill>
                  <a:srgbClr val="FFFFFF"/>
                </a:solidFill>
              </a:rPr>
              <a:t>6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35496" y="63500"/>
            <a:ext cx="1951037" cy="7223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8" name="Picture 47" descr="ЦБ_лев_бе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63"/>
            <a:ext cx="16510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6176" y="836712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 ГОДА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МОДИФИКАЦИЯ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ГОДА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620688"/>
            <a:ext cx="2988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5000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53072" y="144462"/>
            <a:ext cx="6451376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kern="0" noProof="0" dirty="0" smtClean="0">
                <a:solidFill>
                  <a:srgbClr val="808080"/>
                </a:solidFill>
                <a:latin typeface="Arial"/>
              </a:rPr>
              <a:t>Признаки подлинности. </a:t>
            </a:r>
            <a:r>
              <a:rPr lang="ru-RU" altLang="ru-RU" sz="2000" kern="0" noProof="0" dirty="0" smtClean="0">
                <a:solidFill>
                  <a:srgbClr val="808080"/>
                </a:solidFill>
                <a:latin typeface="Arial"/>
              </a:rPr>
              <a:t>Визуальные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0155" y="1667709"/>
            <a:ext cx="8724831" cy="2054319"/>
          </a:xfrm>
          <a:prstGeom prst="rect">
            <a:avLst/>
          </a:prstGeom>
          <a:pattFill prst="zigZ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-1162" y="620688"/>
            <a:ext cx="2988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5000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907704" y="83671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ОБРАЗЦА 1997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9433" y="3959071"/>
            <a:ext cx="8955579" cy="2710290"/>
            <a:chOff x="82005" y="5122118"/>
            <a:chExt cx="8955579" cy="1979461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82005" y="5122118"/>
              <a:ext cx="8955579" cy="1619250"/>
              <a:chOff x="82005" y="5122118"/>
              <a:chExt cx="8955579" cy="1619250"/>
            </a:xfrm>
          </p:grpSpPr>
          <p:pic>
            <p:nvPicPr>
              <p:cNvPr id="54" name="Picture 2" descr="C:\Users\Vitkovskaya_YO\Pictures\STWW1CAMG95IACAXUMR96CAIXH1GECABMJX5BCA3BKPGYCAP3T8RKCABG77JJCAXYJ9YMCAL2OR61CAQIH0WDCABW48S5CAOLIEARCA5QNUKECAVT54TICASCIE0MCA8PYPDJCAIL9Z8XCAN1EJOT.jpe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2805" y="5122118"/>
                <a:ext cx="2590800" cy="1619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C:\Users\Vitkovskaya_YO\Pictures\STWW1CAMG95IACAXUMR96CAIXH1GECABMJX5BCA3BKPGYCAP3T8RKCABG77JJCAXYJ9YMCAL2OR61CAQIH0WDCABW48S5CAOLIEARCA5QNUKECAVT54TICASCIE0MCA8PYPDJCAIL9Z8XCAN1EJOT.jpe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05" y="5122118"/>
                <a:ext cx="2590800" cy="1619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C:\Users\Vitkovskaya_YO\Pictures\STWW1CAMG95IACAXUMR96CAIXH1GECABMJX5BCA3BKPGYCAP3T8RKCABG77JJCAXYJ9YMCAL2OR61CAQIH0WDCABW48S5CAOLIEARCA5QNUKECAVT54TICASCIE0MCA8PYPDJCAIL9Z8XCAN1EJOT.jpe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605" y="5122118"/>
                <a:ext cx="2590800" cy="1619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C:\Users\Vitkovskaya_YO\Pictures\STWW1CAMG95IACAXUMR96CAIXH1GECABMJX5BCA3BKPGYCAP3T8RKCABG77JJCAXYJ9YMCAL2OR61CAQIH0WDCABW48S5CAOLIEARCA5QNUKECAVT54TICASCIE0MCA8PYPDJCAIL9Z8XCAN1EJOT.jpe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037"/>
              <a:stretch/>
            </p:blipFill>
            <p:spPr bwMode="auto">
              <a:xfrm>
                <a:off x="7872686" y="5122118"/>
                <a:ext cx="1164898" cy="1619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/>
            <p:cNvGrpSpPr/>
            <p:nvPr/>
          </p:nvGrpSpPr>
          <p:grpSpPr>
            <a:xfrm>
              <a:off x="220155" y="5122118"/>
              <a:ext cx="8732707" cy="1979461"/>
              <a:chOff x="5507799" y="3796888"/>
              <a:chExt cx="2140790" cy="1979461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5507799" y="3796888"/>
                <a:ext cx="2140790" cy="1936262"/>
              </a:xfrm>
              <a:prstGeom prst="rect">
                <a:avLst/>
              </a:prstGeom>
              <a:pattFill prst="zigZag">
                <a:fgClr>
                  <a:schemeClr val="accent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921495" y="3831962"/>
                <a:ext cx="1313866" cy="1944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СКРЫТЫЕ ИЗОБРАЖЕНИЯ </a:t>
                </a:r>
              </a:p>
              <a:p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купюрах обеих модификаций на лицевой стороне банкнот между ее серийным номером и изображением памятника Н.Н. Муравьеву-Амурскому имеется однотонное поле. 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 наклоне на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поле появятся красные и зеленые полосы. В модификации 2010 года на поле имеется более темный участок, на котором такие полосы видны при любом угле зрения. При наклоне такой банкноты полосы с темного участка станут продолжением полос со светлого. </a:t>
                </a:r>
                <a:endParaRPr lang="en-US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Также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банкноте имеется декоративная лента (располагается под изображением памятника). Если рассматривать банкноту под острым углом становятся видимыми буквы «РР», обозначающие слова «Российский Рубль». В зависимости от расположения банкноты буквы будут выглядеть светлыми на темном фоне или темными на светлом фоне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755" y="5472772"/>
              <a:ext cx="1173460" cy="140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29" y="5493980"/>
              <a:ext cx="971314" cy="135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33" y="1821017"/>
            <a:ext cx="659741" cy="175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04" y="1815078"/>
            <a:ext cx="1222007" cy="182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2267744" y="1827372"/>
            <a:ext cx="5158993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ВОДЯНЫЕ ЗНАКИ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банкноте образца 1997 года на широком белом поле (оно называется купонным) можно увидеть на просвет портрет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Н.Н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Муравьева-Амурского с примыкающими к нему цифрами «5000», более светлыми по сравнению с остальными участками водяного знака. На противоположном, узком купонном поле крупно изображен номинал банкноты «5000».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купюре модификации 2010 года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остался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портрет Муравьева-Амурского с примыкающим цифровым номиналом банкноты на широком купонном поле. Зато сами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цифры выглядят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объемными.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052018" y="5200187"/>
            <a:ext cx="5163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04418" y="5352587"/>
            <a:ext cx="5163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1" y="1821016"/>
            <a:ext cx="1208649" cy="175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4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107504" y="908720"/>
            <a:ext cx="8930080" cy="5904656"/>
          </a:xfrm>
          <a:prstGeom prst="rect">
            <a:avLst/>
          </a:prstGeom>
          <a:pattFill prst="trellis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82005" y="5122118"/>
            <a:ext cx="8955579" cy="1619250"/>
            <a:chOff x="82005" y="5122118"/>
            <a:chExt cx="8955579" cy="1619250"/>
          </a:xfrm>
        </p:grpSpPr>
        <p:pic>
          <p:nvPicPr>
            <p:cNvPr id="54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8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6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37"/>
            <a:stretch/>
          </p:blipFill>
          <p:spPr bwMode="auto">
            <a:xfrm>
              <a:off x="7872686" y="5122118"/>
              <a:ext cx="1164898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33425"/>
            <a:ext cx="9144000" cy="0"/>
          </a:xfrm>
          <a:prstGeom prst="line">
            <a:avLst/>
          </a:prstGeom>
          <a:noFill/>
          <a:ln w="19050">
            <a:solidFill>
              <a:srgbClr val="7777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03275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8575104" y="55563"/>
            <a:ext cx="533400" cy="72231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8681396" y="18732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marL="20653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5225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29797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4369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kern="0" noProof="0" dirty="0">
                <a:solidFill>
                  <a:srgbClr val="FFFFFF"/>
                </a:solidFill>
              </a:rPr>
              <a:t>7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35496" y="63500"/>
            <a:ext cx="1951037" cy="7223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8" name="Picture 47" descr="ЦБ_лев_бе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63"/>
            <a:ext cx="16510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6176" y="836712"/>
            <a:ext cx="32403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ОБРАЗЦА 1997 ГОДА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МОДИФИКАЦИЯ 2010 ГОДА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620688"/>
            <a:ext cx="2988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5000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53072" y="144462"/>
            <a:ext cx="6451376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kern="0" noProof="0" dirty="0" smtClean="0">
                <a:solidFill>
                  <a:srgbClr val="808080"/>
                </a:solidFill>
                <a:latin typeface="Arial"/>
              </a:rPr>
              <a:t>Признаки подлинности. </a:t>
            </a:r>
            <a:r>
              <a:rPr lang="ru-RU" altLang="ru-RU" sz="1900" kern="0" noProof="0" dirty="0" smtClean="0">
                <a:solidFill>
                  <a:srgbClr val="808080"/>
                </a:solidFill>
                <a:latin typeface="Arial"/>
              </a:rPr>
              <a:t>На ощупь и с лупой</a:t>
            </a:r>
            <a:endParaRPr kumimoji="0" lang="ru-RU" altLang="ru-RU" sz="19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-1162" y="620688"/>
            <a:ext cx="2988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5000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907704" y="836712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ОБРАЗЦА 1997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06191" y="1885721"/>
            <a:ext cx="8732706" cy="1800200"/>
            <a:chOff x="206191" y="1885721"/>
            <a:chExt cx="8732706" cy="1800200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06191" y="1885721"/>
              <a:ext cx="8732706" cy="1800200"/>
              <a:chOff x="5096107" y="4214686"/>
              <a:chExt cx="8732706" cy="1800200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5096107" y="4214686"/>
                <a:ext cx="8732706" cy="1800200"/>
              </a:xfrm>
              <a:prstGeom prst="rect">
                <a:avLst/>
              </a:prstGeom>
              <a:pattFill prst="zigZag">
                <a:fgClr>
                  <a:schemeClr val="accent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7020034" y="4345903"/>
                <a:ext cx="576589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ИЗОБРАЖЕНИЯ ИЗ МИКРОЭЛЕМЕНТОВ И МИКРОТЕКСТЫ </a:t>
                </a:r>
              </a:p>
              <a:p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смотреть на изображение дальнего берега реки Амур через лупу, можно будет разобрать мелкие графические элементы: силуэты тигров, рыб, медведей, аббревиатуру «ЦБРФ». У поддельных купюр изображения могут оказаться искаженными или вместо силуэтов иметь просто точки. </a:t>
                </a:r>
              </a:p>
              <a:p>
                <a:endParaRPr lang="ru-RU" sz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132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66272" y="4245796"/>
                <a:ext cx="1065449" cy="1755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105675"/>
              <a:ext cx="1685925" cy="111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60015" y="3971460"/>
            <a:ext cx="8955579" cy="2011228"/>
            <a:chOff x="94754" y="3722028"/>
            <a:chExt cx="8955579" cy="2011228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94754" y="3722028"/>
              <a:ext cx="8955579" cy="1619250"/>
              <a:chOff x="82005" y="5122118"/>
              <a:chExt cx="8955579" cy="1619250"/>
            </a:xfrm>
          </p:grpSpPr>
          <p:pic>
            <p:nvPicPr>
              <p:cNvPr id="60" name="Picture 2" descr="C:\Users\Vitkovskaya_YO\Pictures\STWW1CAMG95IACAXUMR96CAIXH1GECABMJX5BCA3BKPGYCAP3T8RKCABG77JJCAXYJ9YMCAL2OR61CAQIH0WDCABW48S5CAOLIEARCA5QNUKECAVT54TICASCIE0MCA8PYPDJCAIL9Z8XCAN1EJOT.jpe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2805" y="5122118"/>
                <a:ext cx="2590800" cy="1619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C:\Users\Vitkovskaya_YO\Pictures\STWW1CAMG95IACAXUMR96CAIXH1GECABMJX5BCA3BKPGYCAP3T8RKCABG77JJCAXYJ9YMCAL2OR61CAQIH0WDCABW48S5CAOLIEARCA5QNUKECAVT54TICASCIE0MCA8PYPDJCAIL9Z8XCAN1EJOT.jpe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05" y="5122118"/>
                <a:ext cx="2590800" cy="1619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2" descr="C:\Users\Vitkovskaya_YO\Pictures\STWW1CAMG95IACAXUMR96CAIXH1GECABMJX5BCA3BKPGYCAP3T8RKCABG77JJCAXYJ9YMCAL2OR61CAQIH0WDCABW48S5CAOLIEARCA5QNUKECAVT54TICASCIE0MCA8PYPDJCAIL9Z8XCAN1EJOT.jpeg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605" y="5122118"/>
                <a:ext cx="2590800" cy="1619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" descr="C:\Users\Vitkovskaya_YO\Pictures\STWW1CAMG95IACAXUMR96CAIXH1GECABMJX5BCA3BKPGYCAP3T8RKCABG77JJCAXYJ9YMCAL2OR61CAQIH0WDCABW48S5CAOLIEARCA5QNUKECAVT54TICASCIE0MCA8PYPDJCAIL9Z8XCAN1EJOT.jpe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037"/>
              <a:stretch/>
            </p:blipFill>
            <p:spPr bwMode="auto">
              <a:xfrm>
                <a:off x="7872686" y="5122118"/>
                <a:ext cx="1164898" cy="1619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Прямоугольник 50"/>
            <p:cNvSpPr/>
            <p:nvPr/>
          </p:nvSpPr>
          <p:spPr>
            <a:xfrm>
              <a:off x="222499" y="3866044"/>
              <a:ext cx="8732706" cy="1867212"/>
            </a:xfrm>
            <a:prstGeom prst="rect">
              <a:avLst/>
            </a:prstGeom>
            <a:pattFill prst="zigZag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349252" y="3933056"/>
              <a:ext cx="559901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РЕЛЬЕФНЫЕ ИЗОБРАЖЕНИЯ </a:t>
              </a:r>
            </a:p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Надпись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«ПЯТЬ ТЫСЯЧ РУБЛЕЙ» в нижней части оборотной стороны и надпись «БИЛЕТ БАНКА РОССИИ» в верхней части лицевой, изображение числа «5000» и специальная метка для слабовидящих, обозначающая номинал банкноты. Алгоритм метки построен на сочетании точек и расположенных под ними штрихов. Две точки соответствуют цифре 5, а количество штрихов соответствует количеству нулей в номинале банкноты.</a:t>
              </a:r>
            </a:p>
            <a:p>
              <a:endPara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029" y="4449590"/>
              <a:ext cx="1957607" cy="40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28" y="4158876"/>
              <a:ext cx="691362" cy="135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53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7504" y="836712"/>
            <a:ext cx="8930080" cy="5904656"/>
          </a:xfrm>
          <a:prstGeom prst="rect">
            <a:avLst/>
          </a:prstGeom>
          <a:pattFill prst="trellis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52925" y="3700561"/>
            <a:ext cx="8955579" cy="1619250"/>
            <a:chOff x="82005" y="5122118"/>
            <a:chExt cx="8955579" cy="1619250"/>
          </a:xfrm>
        </p:grpSpPr>
        <p:pic>
          <p:nvPicPr>
            <p:cNvPr id="20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8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6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37"/>
            <a:stretch/>
          </p:blipFill>
          <p:spPr bwMode="auto">
            <a:xfrm>
              <a:off x="7872686" y="5122118"/>
              <a:ext cx="1164898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79404" y="2169790"/>
            <a:ext cx="8955579" cy="1619250"/>
            <a:chOff x="82005" y="5122118"/>
            <a:chExt cx="8955579" cy="1619250"/>
          </a:xfrm>
        </p:grpSpPr>
        <p:pic>
          <p:nvPicPr>
            <p:cNvPr id="26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8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6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37"/>
            <a:stretch/>
          </p:blipFill>
          <p:spPr bwMode="auto">
            <a:xfrm>
              <a:off x="7872686" y="5122118"/>
              <a:ext cx="1164898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94210" y="836712"/>
            <a:ext cx="8955579" cy="1619250"/>
            <a:chOff x="82005" y="5122118"/>
            <a:chExt cx="8955579" cy="1619250"/>
          </a:xfrm>
        </p:grpSpPr>
        <p:pic>
          <p:nvPicPr>
            <p:cNvPr id="31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8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6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37"/>
            <a:stretch/>
          </p:blipFill>
          <p:spPr bwMode="auto">
            <a:xfrm>
              <a:off x="7872686" y="5122118"/>
              <a:ext cx="1164898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82005" y="5122118"/>
            <a:ext cx="8955579" cy="1619250"/>
            <a:chOff x="82005" y="5122118"/>
            <a:chExt cx="8955579" cy="1619250"/>
          </a:xfrm>
        </p:grpSpPr>
        <p:pic>
          <p:nvPicPr>
            <p:cNvPr id="15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8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605" y="5122118"/>
              <a:ext cx="2590800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Vitkovskaya_YO\Pictures\STWW1CAMG95IACAXUMR96CAIXH1GECABMJX5BCA3BKPGYCAP3T8RKCABG77JJCAXYJ9YMCAL2OR61CAQIH0WDCABW48S5CAOLIEARCA5QNUKECAVT54TICASCIE0MCA8PYPDJCAIL9Z8XCAN1EJOT.jpe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37"/>
            <a:stretch/>
          </p:blipFill>
          <p:spPr bwMode="auto">
            <a:xfrm>
              <a:off x="7872686" y="5122118"/>
              <a:ext cx="1164898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733425"/>
            <a:ext cx="9144000" cy="0"/>
          </a:xfrm>
          <a:prstGeom prst="line">
            <a:avLst/>
          </a:prstGeom>
          <a:noFill/>
          <a:ln w="19050">
            <a:solidFill>
              <a:srgbClr val="7777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03275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auto">
          <a:xfrm>
            <a:off x="8575104" y="55563"/>
            <a:ext cx="533400" cy="72231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8681396" y="18732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>
              <a:defRPr sz="1600">
                <a:solidFill>
                  <a:schemeClr val="tx1"/>
                </a:solidFill>
                <a:latin typeface="Arial" charset="0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marL="20653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5225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29797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436938" indent="220663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kern="0" dirty="0" smtClean="0">
                <a:solidFill>
                  <a:srgbClr val="FFFFFF"/>
                </a:solidFill>
              </a:rPr>
              <a:t>8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35496" y="63500"/>
            <a:ext cx="1951037" cy="7223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803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8" name="Picture 47" descr="ЦБ_лев_бе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463"/>
            <a:ext cx="1651000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779912" y="144462"/>
            <a:ext cx="4795192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kern="0" noProof="0" dirty="0" smtClean="0">
                <a:solidFill>
                  <a:srgbClr val="808080"/>
                </a:solidFill>
                <a:latin typeface="Arial"/>
              </a:rPr>
              <a:t>Главное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7379" y="148478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Главное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ЛЕНИТЬСЯ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стесняться 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ПРОВЕРЯТЬ КУПЮРЫ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pic>
        <p:nvPicPr>
          <p:cNvPr id="7171" name="Picture 3" descr="C:\Users\Vitkovskaya_YO\Pictures\JT2C5CA1RSB50CAYOLGOWCAGUHGJ3CADENZCQCAHIKVG0CAPXQSX3CABF3XFPCAL5JW40CA8H7NBBCA5XUZWYCAKTPOW6CAL18H21CA6PMF7ACAVRY2NOCAD3V2A1CAB3ELU9CA30W479CAS6WGBQ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578641"/>
            <a:ext cx="2880320" cy="185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Vitkovskaya_YO\Pictures\vFil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3789040"/>
            <a:ext cx="2886340" cy="18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89673" y="5818038"/>
            <a:ext cx="314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более, что это занимает всего несколько 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секунд 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ЦБ_лев_сер_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7963"/>
            <a:ext cx="3725863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4105275"/>
            <a:ext cx="9144000" cy="2752725"/>
          </a:xfrm>
          <a:prstGeom prst="rect">
            <a:avLst/>
          </a:prstGeom>
          <a:solidFill>
            <a:srgbClr val="77777A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5" tIns="40232" rIns="80465" bIns="40232" anchor="ctr"/>
          <a:lstStyle/>
          <a:p>
            <a:pPr algn="ctr" defTabSz="804649">
              <a:defRPr/>
            </a:pPr>
            <a:endParaRPr lang="en-US" sz="1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0"/>
          <p:cNvSpPr>
            <a:spLocks/>
          </p:cNvSpPr>
          <p:nvPr/>
        </p:nvSpPr>
        <p:spPr bwMode="auto">
          <a:xfrm>
            <a:off x="0" y="4864100"/>
            <a:ext cx="91440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Спасибо за внимание!</a:t>
            </a:r>
            <a:endParaRPr kumimoji="0" lang="en-US" alt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0" name="Picture 4" descr="C:\Users\Vitkovskaya_YO\Pictures\89e2ee822428be654f508c6f5d49da1c_L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3999" cy="24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700</Words>
  <Application>Microsoft Office PowerPoint</Application>
  <PresentationFormat>Экран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Витковская Юлия Олеговна</dc:creator>
  <cp:lastModifiedBy>Дроздова Екатерина Владиславовна</cp:lastModifiedBy>
  <cp:revision>118</cp:revision>
  <cp:lastPrinted>2015-09-28T14:12:57Z</cp:lastPrinted>
  <dcterms:created xsi:type="dcterms:W3CDTF">2015-07-22T08:46:00Z</dcterms:created>
  <dcterms:modified xsi:type="dcterms:W3CDTF">2015-11-16T08:03:25Z</dcterms:modified>
</cp:coreProperties>
</file>